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256" r:id="rId5"/>
    <p:sldId id="265" r:id="rId6"/>
    <p:sldId id="269" r:id="rId7"/>
    <p:sldId id="277" r:id="rId8"/>
    <p:sldId id="279" r:id="rId9"/>
    <p:sldId id="257" r:id="rId10"/>
    <p:sldId id="259" r:id="rId11"/>
    <p:sldId id="280" r:id="rId12"/>
    <p:sldId id="281" r:id="rId13"/>
    <p:sldId id="275" r:id="rId14"/>
    <p:sldId id="272" r:id="rId15"/>
    <p:sldId id="273" r:id="rId16"/>
    <p:sldId id="267" r:id="rId17"/>
    <p:sldId id="26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6936"/>
    <a:srgbClr val="7DD5DC"/>
    <a:srgbClr val="D9DEF2"/>
    <a:srgbClr val="F3C4BD"/>
    <a:srgbClr val="022538"/>
    <a:srgbClr val="F00CD5"/>
    <a:srgbClr val="B71B3C"/>
    <a:srgbClr val="CA9878"/>
    <a:srgbClr val="9F1F1F"/>
    <a:srgbClr val="9F1B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622F82-5653-44FF-8FD2-62DC54820CBC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F7358D8-896A-2144-B77D-93C2EF83361A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Next Team Meeting Monday at 5 pm</a:t>
          </a:r>
        </a:p>
        <a:p>
          <a:pPr rtl="0"/>
          <a:r>
            <a:rPr lang="en-US">
              <a:latin typeface="Calibri Light" panose="020F0302020204030204"/>
            </a:rPr>
            <a:t>Tuesday at 2pm</a:t>
          </a:r>
        </a:p>
      </dgm:t>
    </dgm:pt>
    <dgm:pt modelId="{4FDE92C9-877F-2A47-A21C-17DE00490D1D}" type="parTrans" cxnId="{5920DB47-A4EB-B347-9CBC-ED3C04BEDC2D}">
      <dgm:prSet/>
      <dgm:spPr/>
      <dgm:t>
        <a:bodyPr/>
        <a:lstStyle/>
        <a:p>
          <a:endParaRPr lang="en-US"/>
        </a:p>
      </dgm:t>
    </dgm:pt>
    <dgm:pt modelId="{DCEA02BB-B6A3-4E41-B862-DD04CDDB5AF6}" type="sibTrans" cxnId="{5920DB47-A4EB-B347-9CBC-ED3C04BEDC2D}">
      <dgm:prSet/>
      <dgm:spPr/>
      <dgm:t>
        <a:bodyPr/>
        <a:lstStyle/>
        <a:p>
          <a:endParaRPr lang="en-US"/>
        </a:p>
      </dgm:t>
    </dgm:pt>
    <dgm:pt modelId="{178D9A17-CF14-4FF3-9BC8-06DFD1683709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Test and Demo The Remaining Sensors</a:t>
          </a:r>
          <a:endParaRPr lang="en-US" dirty="0"/>
        </a:p>
      </dgm:t>
    </dgm:pt>
    <dgm:pt modelId="{53B4A9D2-0F38-4C23-836A-D6E9209DF196}" type="parTrans" cxnId="{E4E9717E-5C0F-4FD6-A1EC-22373E9E1702}">
      <dgm:prSet/>
      <dgm:spPr/>
      <dgm:t>
        <a:bodyPr/>
        <a:lstStyle/>
        <a:p>
          <a:endParaRPr lang="en-US"/>
        </a:p>
      </dgm:t>
    </dgm:pt>
    <dgm:pt modelId="{E7EF9C61-2FDC-49D2-A8CD-D5C6E1B384ED}" type="sibTrans" cxnId="{E4E9717E-5C0F-4FD6-A1EC-22373E9E1702}">
      <dgm:prSet/>
      <dgm:spPr/>
      <dgm:t>
        <a:bodyPr/>
        <a:lstStyle/>
        <a:p>
          <a:endParaRPr lang="en-US"/>
        </a:p>
      </dgm:t>
    </dgm:pt>
    <dgm:pt modelId="{E31BFE30-A35E-4A6B-8AF1-86F7D6ECF19B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Build heart rate pad</a:t>
          </a:r>
        </a:p>
      </dgm:t>
    </dgm:pt>
    <dgm:pt modelId="{3D4025CA-DC61-4ED0-8A48-6897E321C3A7}" type="parTrans" cxnId="{5799FB7B-B8F4-427F-A943-618AB509E10A}">
      <dgm:prSet/>
      <dgm:spPr/>
      <dgm:t>
        <a:bodyPr/>
        <a:lstStyle/>
        <a:p>
          <a:endParaRPr lang="en-US"/>
        </a:p>
      </dgm:t>
    </dgm:pt>
    <dgm:pt modelId="{A1EEDC53-EFBA-4744-B39F-6DCDA3A18B7D}" type="sibTrans" cxnId="{5799FB7B-B8F4-427F-A943-618AB509E10A}">
      <dgm:prSet/>
      <dgm:spPr/>
      <dgm:t>
        <a:bodyPr/>
        <a:lstStyle/>
        <a:p>
          <a:endParaRPr lang="en-US"/>
        </a:p>
      </dgm:t>
    </dgm:pt>
    <dgm:pt modelId="{E8218BBA-C049-429E-91CC-3ACAD56CE89D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Build pressure sensing pad</a:t>
          </a:r>
        </a:p>
      </dgm:t>
    </dgm:pt>
    <dgm:pt modelId="{B64507A5-A198-4D73-92D8-99F3C3F79BA5}" type="parTrans" cxnId="{284312D8-D9D2-4A3B-BF22-3C6DE222B8AA}">
      <dgm:prSet/>
      <dgm:spPr/>
      <dgm:t>
        <a:bodyPr/>
        <a:lstStyle/>
        <a:p>
          <a:endParaRPr lang="en-US"/>
        </a:p>
      </dgm:t>
    </dgm:pt>
    <dgm:pt modelId="{03114461-5436-4C76-BB3E-EB09AE335EC0}" type="sibTrans" cxnId="{284312D8-D9D2-4A3B-BF22-3C6DE222B8AA}">
      <dgm:prSet/>
      <dgm:spPr/>
      <dgm:t>
        <a:bodyPr/>
        <a:lstStyle/>
        <a:p>
          <a:endParaRPr lang="en-US"/>
        </a:p>
      </dgm:t>
    </dgm:pt>
    <dgm:pt modelId="{CD7DF063-7D56-4AB2-A0F4-5989A81BA867}">
      <dgm:prSet phldr="0"/>
      <dgm:spPr/>
      <dgm:t>
        <a:bodyPr/>
        <a:lstStyle/>
        <a:p>
          <a:pPr rtl="0"/>
          <a:r>
            <a:rPr lang="en-US" dirty="0"/>
            <a:t>Fix Noise Issues</a:t>
          </a:r>
        </a:p>
      </dgm:t>
    </dgm:pt>
    <dgm:pt modelId="{6E0C3AFF-B0E1-46FD-B747-075661893B78}" type="parTrans" cxnId="{4A83940D-A903-412D-979B-52A4336AD6EE}">
      <dgm:prSet/>
      <dgm:spPr/>
      <dgm:t>
        <a:bodyPr/>
        <a:lstStyle/>
        <a:p>
          <a:endParaRPr lang="en-US"/>
        </a:p>
      </dgm:t>
    </dgm:pt>
    <dgm:pt modelId="{113192F5-8BF8-4DB8-BAD8-720E2464CBC3}" type="sibTrans" cxnId="{4A83940D-A903-412D-979B-52A4336AD6EE}">
      <dgm:prSet/>
      <dgm:spPr/>
      <dgm:t>
        <a:bodyPr/>
        <a:lstStyle/>
        <a:p>
          <a:endParaRPr lang="en-US"/>
        </a:p>
      </dgm:t>
    </dgm:pt>
    <dgm:pt modelId="{48305F28-8F4A-4CF0-B16F-6CD1112F8C4E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Implement Remaining Sensors</a:t>
          </a:r>
        </a:p>
      </dgm:t>
    </dgm:pt>
    <dgm:pt modelId="{56B622C9-9135-45A5-8069-D8E57908FCA8}" type="parTrans" cxnId="{2EF5DF7A-CFDF-401D-B2B9-3B9D0F3F243B}">
      <dgm:prSet/>
      <dgm:spPr/>
      <dgm:t>
        <a:bodyPr/>
        <a:lstStyle/>
        <a:p>
          <a:endParaRPr lang="en-US"/>
        </a:p>
      </dgm:t>
    </dgm:pt>
    <dgm:pt modelId="{634F8635-1A06-4A80-A9D6-4E676098B9CD}" type="sibTrans" cxnId="{2EF5DF7A-CFDF-401D-B2B9-3B9D0F3F243B}">
      <dgm:prSet/>
      <dgm:spPr/>
      <dgm:t>
        <a:bodyPr/>
        <a:lstStyle/>
        <a:p>
          <a:endParaRPr lang="en-US"/>
        </a:p>
      </dgm:t>
    </dgm:pt>
    <dgm:pt modelId="{064C4B4E-B039-454D-BC00-FFEDD426B289}" type="pres">
      <dgm:prSet presAssocID="{59622F82-5653-44FF-8FD2-62DC54820CBC}" presName="diagram" presStyleCnt="0">
        <dgm:presLayoutVars>
          <dgm:dir/>
          <dgm:resizeHandles val="exact"/>
        </dgm:presLayoutVars>
      </dgm:prSet>
      <dgm:spPr/>
    </dgm:pt>
    <dgm:pt modelId="{2EC47A83-FD18-6C4A-ABB4-F1184CB2BE86}" type="pres">
      <dgm:prSet presAssocID="{BF7358D8-896A-2144-B77D-93C2EF83361A}" presName="node" presStyleLbl="node1" presStyleIdx="0" presStyleCnt="6">
        <dgm:presLayoutVars>
          <dgm:bulletEnabled val="1"/>
        </dgm:presLayoutVars>
      </dgm:prSet>
      <dgm:spPr/>
    </dgm:pt>
    <dgm:pt modelId="{13879621-DD02-4FD4-94EF-D2108499BB3D}" type="pres">
      <dgm:prSet presAssocID="{DCEA02BB-B6A3-4E41-B862-DD04CDDB5AF6}" presName="sibTrans" presStyleCnt="0"/>
      <dgm:spPr/>
    </dgm:pt>
    <dgm:pt modelId="{578300AB-2E78-4DB4-AACD-1F7B13F2A26D}" type="pres">
      <dgm:prSet presAssocID="{178D9A17-CF14-4FF3-9BC8-06DFD1683709}" presName="node" presStyleLbl="node1" presStyleIdx="1" presStyleCnt="6">
        <dgm:presLayoutVars>
          <dgm:bulletEnabled val="1"/>
        </dgm:presLayoutVars>
      </dgm:prSet>
      <dgm:spPr/>
    </dgm:pt>
    <dgm:pt modelId="{C558C9D6-C682-4C63-9D6F-40174D786F93}" type="pres">
      <dgm:prSet presAssocID="{E7EF9C61-2FDC-49D2-A8CD-D5C6E1B384ED}" presName="sibTrans" presStyleCnt="0"/>
      <dgm:spPr/>
    </dgm:pt>
    <dgm:pt modelId="{2CA7D396-CC29-4D2F-BFAE-98109AF2B3A1}" type="pres">
      <dgm:prSet presAssocID="{E31BFE30-A35E-4A6B-8AF1-86F7D6ECF19B}" presName="node" presStyleLbl="node1" presStyleIdx="2" presStyleCnt="6">
        <dgm:presLayoutVars>
          <dgm:bulletEnabled val="1"/>
        </dgm:presLayoutVars>
      </dgm:prSet>
      <dgm:spPr/>
    </dgm:pt>
    <dgm:pt modelId="{47491FBC-DC3A-4A43-A123-A368DC27627A}" type="pres">
      <dgm:prSet presAssocID="{A1EEDC53-EFBA-4744-B39F-6DCDA3A18B7D}" presName="sibTrans" presStyleCnt="0"/>
      <dgm:spPr/>
    </dgm:pt>
    <dgm:pt modelId="{C5E72FC5-0A18-477D-BADE-E39D2DBF259B}" type="pres">
      <dgm:prSet presAssocID="{E8218BBA-C049-429E-91CC-3ACAD56CE89D}" presName="node" presStyleLbl="node1" presStyleIdx="3" presStyleCnt="6">
        <dgm:presLayoutVars>
          <dgm:bulletEnabled val="1"/>
        </dgm:presLayoutVars>
      </dgm:prSet>
      <dgm:spPr/>
    </dgm:pt>
    <dgm:pt modelId="{60794498-FDBE-4771-80A8-CD73C1F2DA1F}" type="pres">
      <dgm:prSet presAssocID="{03114461-5436-4C76-BB3E-EB09AE335EC0}" presName="sibTrans" presStyleCnt="0"/>
      <dgm:spPr/>
    </dgm:pt>
    <dgm:pt modelId="{360A9BA3-5695-403C-B0A0-CB8D964C6288}" type="pres">
      <dgm:prSet presAssocID="{CD7DF063-7D56-4AB2-A0F4-5989A81BA867}" presName="node" presStyleLbl="node1" presStyleIdx="4" presStyleCnt="6">
        <dgm:presLayoutVars>
          <dgm:bulletEnabled val="1"/>
        </dgm:presLayoutVars>
      </dgm:prSet>
      <dgm:spPr/>
    </dgm:pt>
    <dgm:pt modelId="{9B8D0847-768F-4E11-8CEC-EABF8053735F}" type="pres">
      <dgm:prSet presAssocID="{113192F5-8BF8-4DB8-BAD8-720E2464CBC3}" presName="sibTrans" presStyleCnt="0"/>
      <dgm:spPr/>
    </dgm:pt>
    <dgm:pt modelId="{B6BD0099-61C7-4637-9CFF-4E153BF115AA}" type="pres">
      <dgm:prSet presAssocID="{48305F28-8F4A-4CF0-B16F-6CD1112F8C4E}" presName="node" presStyleLbl="node1" presStyleIdx="5" presStyleCnt="6">
        <dgm:presLayoutVars>
          <dgm:bulletEnabled val="1"/>
        </dgm:presLayoutVars>
      </dgm:prSet>
      <dgm:spPr/>
    </dgm:pt>
  </dgm:ptLst>
  <dgm:cxnLst>
    <dgm:cxn modelId="{4A83940D-A903-412D-979B-52A4336AD6EE}" srcId="{59622F82-5653-44FF-8FD2-62DC54820CBC}" destId="{CD7DF063-7D56-4AB2-A0F4-5989A81BA867}" srcOrd="4" destOrd="0" parTransId="{6E0C3AFF-B0E1-46FD-B747-075661893B78}" sibTransId="{113192F5-8BF8-4DB8-BAD8-720E2464CBC3}"/>
    <dgm:cxn modelId="{5920DB47-A4EB-B347-9CBC-ED3C04BEDC2D}" srcId="{59622F82-5653-44FF-8FD2-62DC54820CBC}" destId="{BF7358D8-896A-2144-B77D-93C2EF83361A}" srcOrd="0" destOrd="0" parTransId="{4FDE92C9-877F-2A47-A21C-17DE00490D1D}" sibTransId="{DCEA02BB-B6A3-4E41-B862-DD04CDDB5AF6}"/>
    <dgm:cxn modelId="{2EF5DF7A-CFDF-401D-B2B9-3B9D0F3F243B}" srcId="{59622F82-5653-44FF-8FD2-62DC54820CBC}" destId="{48305F28-8F4A-4CF0-B16F-6CD1112F8C4E}" srcOrd="5" destOrd="0" parTransId="{56B622C9-9135-45A5-8069-D8E57908FCA8}" sibTransId="{634F8635-1A06-4A80-A9D6-4E676098B9CD}"/>
    <dgm:cxn modelId="{5799FB7B-B8F4-427F-A943-618AB509E10A}" srcId="{59622F82-5653-44FF-8FD2-62DC54820CBC}" destId="{E31BFE30-A35E-4A6B-8AF1-86F7D6ECF19B}" srcOrd="2" destOrd="0" parTransId="{3D4025CA-DC61-4ED0-8A48-6897E321C3A7}" sibTransId="{A1EEDC53-EFBA-4744-B39F-6DCDA3A18B7D}"/>
    <dgm:cxn modelId="{E4E9717E-5C0F-4FD6-A1EC-22373E9E1702}" srcId="{59622F82-5653-44FF-8FD2-62DC54820CBC}" destId="{178D9A17-CF14-4FF3-9BC8-06DFD1683709}" srcOrd="1" destOrd="0" parTransId="{53B4A9D2-0F38-4C23-836A-D6E9209DF196}" sibTransId="{E7EF9C61-2FDC-49D2-A8CD-D5C6E1B384ED}"/>
    <dgm:cxn modelId="{76483B98-5AED-4C76-B5CC-AA1D8ED232B0}" type="presOf" srcId="{178D9A17-CF14-4FF3-9BC8-06DFD1683709}" destId="{578300AB-2E78-4DB4-AACD-1F7B13F2A26D}" srcOrd="0" destOrd="0" presId="urn:microsoft.com/office/officeart/2005/8/layout/default"/>
    <dgm:cxn modelId="{EFEEC4A1-AD12-45A1-8982-E75E8777D633}" type="presOf" srcId="{BF7358D8-896A-2144-B77D-93C2EF83361A}" destId="{2EC47A83-FD18-6C4A-ABB4-F1184CB2BE86}" srcOrd="0" destOrd="0" presId="urn:microsoft.com/office/officeart/2005/8/layout/default"/>
    <dgm:cxn modelId="{6196CAC6-B5DF-4920-90C5-40803FCFD55D}" type="presOf" srcId="{E31BFE30-A35E-4A6B-8AF1-86F7D6ECF19B}" destId="{2CA7D396-CC29-4D2F-BFAE-98109AF2B3A1}" srcOrd="0" destOrd="0" presId="urn:microsoft.com/office/officeart/2005/8/layout/default"/>
    <dgm:cxn modelId="{D715F1D3-2834-4506-9CD6-DCB0F083871C}" type="presOf" srcId="{CD7DF063-7D56-4AB2-A0F4-5989A81BA867}" destId="{360A9BA3-5695-403C-B0A0-CB8D964C6288}" srcOrd="0" destOrd="0" presId="urn:microsoft.com/office/officeart/2005/8/layout/default"/>
    <dgm:cxn modelId="{284312D8-D9D2-4A3B-BF22-3C6DE222B8AA}" srcId="{59622F82-5653-44FF-8FD2-62DC54820CBC}" destId="{E8218BBA-C049-429E-91CC-3ACAD56CE89D}" srcOrd="3" destOrd="0" parTransId="{B64507A5-A198-4D73-92D8-99F3C3F79BA5}" sibTransId="{03114461-5436-4C76-BB3E-EB09AE335EC0}"/>
    <dgm:cxn modelId="{4C874FDE-98D9-4BEB-A237-FF8816AAB9BA}" type="presOf" srcId="{E8218BBA-C049-429E-91CC-3ACAD56CE89D}" destId="{C5E72FC5-0A18-477D-BADE-E39D2DBF259B}" srcOrd="0" destOrd="0" presId="urn:microsoft.com/office/officeart/2005/8/layout/default"/>
    <dgm:cxn modelId="{77F887DE-6E9F-4835-A45E-B3B1C3A94E3A}" type="presOf" srcId="{48305F28-8F4A-4CF0-B16F-6CD1112F8C4E}" destId="{B6BD0099-61C7-4637-9CFF-4E153BF115AA}" srcOrd="0" destOrd="0" presId="urn:microsoft.com/office/officeart/2005/8/layout/default"/>
    <dgm:cxn modelId="{736665FF-7931-4193-85D3-5546E49AFCC4}" type="presOf" srcId="{59622F82-5653-44FF-8FD2-62DC54820CBC}" destId="{064C4B4E-B039-454D-BC00-FFEDD426B289}" srcOrd="0" destOrd="0" presId="urn:microsoft.com/office/officeart/2005/8/layout/default"/>
    <dgm:cxn modelId="{1465549F-9EA9-432D-B612-6A000EBFA61D}" type="presParOf" srcId="{064C4B4E-B039-454D-BC00-FFEDD426B289}" destId="{2EC47A83-FD18-6C4A-ABB4-F1184CB2BE86}" srcOrd="0" destOrd="0" presId="urn:microsoft.com/office/officeart/2005/8/layout/default"/>
    <dgm:cxn modelId="{F38CD218-9941-446B-979C-DB1FE126D309}" type="presParOf" srcId="{064C4B4E-B039-454D-BC00-FFEDD426B289}" destId="{13879621-DD02-4FD4-94EF-D2108499BB3D}" srcOrd="1" destOrd="0" presId="urn:microsoft.com/office/officeart/2005/8/layout/default"/>
    <dgm:cxn modelId="{A5C23232-AA6F-4E7C-9CAF-1EE453D5E965}" type="presParOf" srcId="{064C4B4E-B039-454D-BC00-FFEDD426B289}" destId="{578300AB-2E78-4DB4-AACD-1F7B13F2A26D}" srcOrd="2" destOrd="0" presId="urn:microsoft.com/office/officeart/2005/8/layout/default"/>
    <dgm:cxn modelId="{0EA429FE-A23D-40D9-B1DB-77DF7E7008D4}" type="presParOf" srcId="{064C4B4E-B039-454D-BC00-FFEDD426B289}" destId="{C558C9D6-C682-4C63-9D6F-40174D786F93}" srcOrd="3" destOrd="0" presId="urn:microsoft.com/office/officeart/2005/8/layout/default"/>
    <dgm:cxn modelId="{E03BB40C-84D1-4B20-9A51-5EF496AE1117}" type="presParOf" srcId="{064C4B4E-B039-454D-BC00-FFEDD426B289}" destId="{2CA7D396-CC29-4D2F-BFAE-98109AF2B3A1}" srcOrd="4" destOrd="0" presId="urn:microsoft.com/office/officeart/2005/8/layout/default"/>
    <dgm:cxn modelId="{BD7D8C45-3984-494C-B423-51111533B7DD}" type="presParOf" srcId="{064C4B4E-B039-454D-BC00-FFEDD426B289}" destId="{47491FBC-DC3A-4A43-A123-A368DC27627A}" srcOrd="5" destOrd="0" presId="urn:microsoft.com/office/officeart/2005/8/layout/default"/>
    <dgm:cxn modelId="{031FF37A-78D6-423B-AED8-B1C5DE99FD3C}" type="presParOf" srcId="{064C4B4E-B039-454D-BC00-FFEDD426B289}" destId="{C5E72FC5-0A18-477D-BADE-E39D2DBF259B}" srcOrd="6" destOrd="0" presId="urn:microsoft.com/office/officeart/2005/8/layout/default"/>
    <dgm:cxn modelId="{A8C07E6F-93EF-47DC-B3DB-B82189DFAE36}" type="presParOf" srcId="{064C4B4E-B039-454D-BC00-FFEDD426B289}" destId="{60794498-FDBE-4771-80A8-CD73C1F2DA1F}" srcOrd="7" destOrd="0" presId="urn:microsoft.com/office/officeart/2005/8/layout/default"/>
    <dgm:cxn modelId="{38E3001D-A28F-4F05-80D3-C14479E91071}" type="presParOf" srcId="{064C4B4E-B039-454D-BC00-FFEDD426B289}" destId="{360A9BA3-5695-403C-B0A0-CB8D964C6288}" srcOrd="8" destOrd="0" presId="urn:microsoft.com/office/officeart/2005/8/layout/default"/>
    <dgm:cxn modelId="{4CEB0F37-96FB-48F8-8EC5-6F12CF75AFED}" type="presParOf" srcId="{064C4B4E-B039-454D-BC00-FFEDD426B289}" destId="{9B8D0847-768F-4E11-8CEC-EABF8053735F}" srcOrd="9" destOrd="0" presId="urn:microsoft.com/office/officeart/2005/8/layout/default"/>
    <dgm:cxn modelId="{EDB0D6E4-C35D-4143-8271-7D5BD7534C2C}" type="presParOf" srcId="{064C4B4E-B039-454D-BC00-FFEDD426B289}" destId="{B6BD0099-61C7-4637-9CFF-4E153BF115AA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C47A83-FD18-6C4A-ABB4-F1184CB2BE86}">
      <dsp:nvSpPr>
        <dsp:cNvPr id="0" name=""/>
        <dsp:cNvSpPr/>
      </dsp:nvSpPr>
      <dsp:spPr>
        <a:xfrm>
          <a:off x="0" y="515625"/>
          <a:ext cx="2294403" cy="137664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Calibri Light" panose="020F0302020204030204"/>
            </a:rPr>
            <a:t>Next Team Meeting Monday at 5 pm</a:t>
          </a:r>
        </a:p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Calibri Light" panose="020F0302020204030204"/>
            </a:rPr>
            <a:t>Tuesday at 2pm</a:t>
          </a:r>
        </a:p>
      </dsp:txBody>
      <dsp:txXfrm>
        <a:off x="0" y="515625"/>
        <a:ext cx="2294403" cy="1376641"/>
      </dsp:txXfrm>
    </dsp:sp>
    <dsp:sp modelId="{578300AB-2E78-4DB4-AACD-1F7B13F2A26D}">
      <dsp:nvSpPr>
        <dsp:cNvPr id="0" name=""/>
        <dsp:cNvSpPr/>
      </dsp:nvSpPr>
      <dsp:spPr>
        <a:xfrm>
          <a:off x="2523843" y="515625"/>
          <a:ext cx="2294403" cy="1376641"/>
        </a:xfrm>
        <a:prstGeom prst="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Calibri Light" panose="020F0302020204030204"/>
            </a:rPr>
            <a:t>Test and Demo The Remaining Sensors</a:t>
          </a:r>
          <a:endParaRPr lang="en-US" sz="2100" kern="1200" dirty="0"/>
        </a:p>
      </dsp:txBody>
      <dsp:txXfrm>
        <a:off x="2523843" y="515625"/>
        <a:ext cx="2294403" cy="1376641"/>
      </dsp:txXfrm>
    </dsp:sp>
    <dsp:sp modelId="{2CA7D396-CC29-4D2F-BFAE-98109AF2B3A1}">
      <dsp:nvSpPr>
        <dsp:cNvPr id="0" name=""/>
        <dsp:cNvSpPr/>
      </dsp:nvSpPr>
      <dsp:spPr>
        <a:xfrm>
          <a:off x="5047686" y="515625"/>
          <a:ext cx="2294403" cy="1376641"/>
        </a:xfrm>
        <a:prstGeom prst="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Calibri Light" panose="020F0302020204030204"/>
            </a:rPr>
            <a:t>Build heart rate pad</a:t>
          </a:r>
        </a:p>
      </dsp:txBody>
      <dsp:txXfrm>
        <a:off x="5047686" y="515625"/>
        <a:ext cx="2294403" cy="1376641"/>
      </dsp:txXfrm>
    </dsp:sp>
    <dsp:sp modelId="{C5E72FC5-0A18-477D-BADE-E39D2DBF259B}">
      <dsp:nvSpPr>
        <dsp:cNvPr id="0" name=""/>
        <dsp:cNvSpPr/>
      </dsp:nvSpPr>
      <dsp:spPr>
        <a:xfrm>
          <a:off x="0" y="2121707"/>
          <a:ext cx="2294403" cy="1376641"/>
        </a:xfrm>
        <a:prstGeom prst="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Calibri Light" panose="020F0302020204030204"/>
            </a:rPr>
            <a:t>Build pressure sensing pad</a:t>
          </a:r>
        </a:p>
      </dsp:txBody>
      <dsp:txXfrm>
        <a:off x="0" y="2121707"/>
        <a:ext cx="2294403" cy="1376641"/>
      </dsp:txXfrm>
    </dsp:sp>
    <dsp:sp modelId="{360A9BA3-5695-403C-B0A0-CB8D964C6288}">
      <dsp:nvSpPr>
        <dsp:cNvPr id="0" name=""/>
        <dsp:cNvSpPr/>
      </dsp:nvSpPr>
      <dsp:spPr>
        <a:xfrm>
          <a:off x="2523843" y="2121707"/>
          <a:ext cx="2294403" cy="1376641"/>
        </a:xfrm>
        <a:prstGeom prst="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Fix Noise Issues</a:t>
          </a:r>
        </a:p>
      </dsp:txBody>
      <dsp:txXfrm>
        <a:off x="2523843" y="2121707"/>
        <a:ext cx="2294403" cy="1376641"/>
      </dsp:txXfrm>
    </dsp:sp>
    <dsp:sp modelId="{B6BD0099-61C7-4637-9CFF-4E153BF115AA}">
      <dsp:nvSpPr>
        <dsp:cNvPr id="0" name=""/>
        <dsp:cNvSpPr/>
      </dsp:nvSpPr>
      <dsp:spPr>
        <a:xfrm>
          <a:off x="5047686" y="2121707"/>
          <a:ext cx="2294403" cy="1376641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Calibri Light" panose="020F0302020204030204"/>
            </a:rPr>
            <a:t>Implement Remaining Sensors</a:t>
          </a:r>
        </a:p>
      </dsp:txBody>
      <dsp:txXfrm>
        <a:off x="5047686" y="2121707"/>
        <a:ext cx="2294403" cy="13766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32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7D891C-F54A-41F7-A152-D0D8F596D51F}" type="datetimeFigureOut">
              <a:t>12/7/2022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F8D563-B363-4C07-A747-7D68BD424EE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20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F8D563-B363-4C07-A747-7D68BD424EEA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71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marko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F8D563-B363-4C07-A747-7D68BD424EEA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990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Alexis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F8D563-B363-4C07-A747-7D68BD424EEA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82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aveisha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F8D563-B363-4C07-A747-7D68BD424EEA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404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4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6.jpeg"/><Relationship Id="rId10" Type="http://schemas.microsoft.com/office/2007/relationships/diagramDrawing" Target="../diagrams/drawing1.xml"/><Relationship Id="rId4" Type="http://schemas.openxmlformats.org/officeDocument/2006/relationships/image" Target="../media/image15.png"/><Relationship Id="rId9" Type="http://schemas.openxmlformats.org/officeDocument/2006/relationships/diagramColors" Target="../diagrams/colors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9387" y="4169561"/>
            <a:ext cx="9179468" cy="2225828"/>
          </a:xfrm>
        </p:spPr>
        <p:txBody>
          <a:bodyPr anchor="ctr">
            <a:normAutofit/>
          </a:bodyPr>
          <a:lstStyle/>
          <a:p>
            <a:endParaRPr lang="en-US" sz="3200" b="1" dirty="0">
              <a:solidFill>
                <a:srgbClr val="7030A0"/>
              </a:solidFill>
              <a:latin typeface="Copperplate Gothic Light"/>
              <a:ea typeface="+mn-lt"/>
              <a:cs typeface="+mn-lt"/>
            </a:endParaRPr>
          </a:p>
          <a:p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Senior Design Project by: Katie </a:t>
            </a:r>
            <a:r>
              <a:rPr lang="en-US" sz="2000" dirty="0" err="1">
                <a:solidFill>
                  <a:srgbClr val="1E6936"/>
                </a:solidFill>
                <a:ea typeface="+mn-lt"/>
                <a:cs typeface="+mn-lt"/>
              </a:rPr>
              <a:t>Canedo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, Alexis Haley, </a:t>
            </a:r>
            <a:r>
              <a:rPr lang="en-US" sz="2000" dirty="0" err="1">
                <a:solidFill>
                  <a:srgbClr val="1E6936"/>
                </a:solidFill>
                <a:ea typeface="+mn-lt"/>
                <a:cs typeface="+mn-lt"/>
              </a:rPr>
              <a:t>Aveisha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 Maharaj, Marko Vukasinovic, and Kayla </a:t>
            </a:r>
            <a:r>
              <a:rPr lang="en-US" sz="2000" dirty="0" err="1">
                <a:solidFill>
                  <a:srgbClr val="1E6936"/>
                </a:solidFill>
                <a:ea typeface="+mn-lt"/>
                <a:cs typeface="+mn-lt"/>
              </a:rPr>
              <a:t>Mastin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 </a:t>
            </a:r>
            <a:endParaRPr lang="en-US" dirty="0">
              <a:solidFill>
                <a:srgbClr val="1E6936"/>
              </a:solidFill>
              <a:ea typeface="Calibri"/>
              <a:cs typeface="Calibri"/>
            </a:endParaRPr>
          </a:p>
          <a:p>
            <a:endParaRPr lang="en-US" sz="2000" dirty="0">
              <a:solidFill>
                <a:srgbClr val="1E6936"/>
              </a:solidFill>
              <a:ea typeface="Calibri"/>
              <a:cs typeface="Calibri"/>
            </a:endParaRPr>
          </a:p>
          <a:p>
            <a:r>
              <a:rPr lang="en-US" sz="2000" dirty="0">
                <a:solidFill>
                  <a:srgbClr val="002060"/>
                </a:solidFill>
                <a:ea typeface="Calibri"/>
                <a:cs typeface="Calibri"/>
              </a:rPr>
              <a:t>Milestone 3</a:t>
            </a:r>
          </a:p>
          <a:p>
            <a:endParaRPr lang="en-US" sz="2000" dirty="0">
              <a:solidFill>
                <a:schemeClr val="tx2"/>
              </a:solidFill>
              <a:ea typeface="Calibri"/>
              <a:cs typeface="Calibri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7D7E5502-A0DC-07AA-6C86-433700BBE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475" y="1286478"/>
            <a:ext cx="10704026" cy="2836567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G_5143">
            <a:hlinkClick r:id="" action="ppaction://media"/>
            <a:extLst>
              <a:ext uri="{FF2B5EF4-FFF2-40B4-BE49-F238E27FC236}">
                <a16:creationId xmlns:a16="http://schemas.microsoft.com/office/drawing/2014/main" id="{57BE97DE-9364-53AA-3508-45C52B8B341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5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82829" y="149076"/>
            <a:ext cx="3857625" cy="655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09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CC31B-1A80-4EB3-B6DD-680FE9F15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82" y="536041"/>
            <a:ext cx="2482553" cy="1318442"/>
          </a:xfrm>
        </p:spPr>
        <p:txBody>
          <a:bodyPr/>
          <a:lstStyle/>
          <a:p>
            <a:r>
              <a:rPr lang="en-US">
                <a:latin typeface="Georgia Pro"/>
                <a:cs typeface="Calibri Light"/>
              </a:rPr>
              <a:t>Sensors</a:t>
            </a:r>
            <a:endParaRPr lang="en-US">
              <a:latin typeface="Georgia Pr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5B0699-934B-1C38-3D44-38E88F152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582" y="1552976"/>
            <a:ext cx="5157787" cy="823912"/>
          </a:xfrm>
        </p:spPr>
        <p:txBody>
          <a:bodyPr/>
          <a:lstStyle/>
          <a:p>
            <a:r>
              <a:rPr lang="en-US">
                <a:cs typeface="Calibri"/>
              </a:rPr>
              <a:t>Heart Rate Sensor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401262-17CD-879F-F02B-3826737800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1582" y="2483711"/>
            <a:ext cx="5157787" cy="36845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Modeled after treadmill </a:t>
            </a:r>
          </a:p>
          <a:p>
            <a:r>
              <a:rPr lang="en-US">
                <a:cs typeface="Calibri"/>
              </a:rPr>
              <a:t>Use conductive fabric joined with 2-4 pulse sensors</a:t>
            </a:r>
          </a:p>
          <a:p>
            <a:r>
              <a:rPr lang="en-US">
                <a:cs typeface="Calibri"/>
              </a:rPr>
              <a:t>Decided to use copper wiring</a:t>
            </a:r>
          </a:p>
          <a:p>
            <a:endParaRPr lang="en-US">
              <a:cs typeface="Calibri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FD2DD6-5169-056E-6102-CC242822E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66870" y="204777"/>
            <a:ext cx="5183188" cy="823912"/>
          </a:xfrm>
        </p:spPr>
        <p:txBody>
          <a:bodyPr/>
          <a:lstStyle/>
          <a:p>
            <a:r>
              <a:rPr lang="en-US">
                <a:cs typeface="Calibri"/>
              </a:rPr>
              <a:t>Body Pressure Sensor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879882-1B9A-90E6-AE42-5AA8C72AB3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66870" y="1135511"/>
            <a:ext cx="5183188" cy="36845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Sheets are large enough to cover mattress</a:t>
            </a:r>
          </a:p>
          <a:p>
            <a:r>
              <a:rPr lang="en-US" dirty="0">
                <a:cs typeface="Calibri"/>
              </a:rPr>
              <a:t>Add strips of copper on underside</a:t>
            </a:r>
          </a:p>
          <a:p>
            <a:pPr lvl="1"/>
            <a:r>
              <a:rPr lang="en-US" dirty="0">
                <a:cs typeface="Calibri"/>
              </a:rPr>
              <a:t>Connect to wiring at the base, then to Arduino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77B70C4F-7AEC-AD58-C50A-41620AADF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803" y="4071646"/>
            <a:ext cx="2440920" cy="18306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33F26E-0894-C6D3-E66A-A81D577D1912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solidFill>
                <a:srgbClr val="333333"/>
              </a:solidFill>
              <a:latin typeface="Skin-market-sans"/>
            </a:endParaRPr>
          </a:p>
          <a:p>
            <a:endParaRPr lang="en-US"/>
          </a:p>
        </p:txBody>
      </p:sp>
      <p:pic>
        <p:nvPicPr>
          <p:cNvPr id="9" name="Picture 9" descr="A picture containing text, wall, indoor, person&#10;&#10;Description automatically generated">
            <a:extLst>
              <a:ext uri="{FF2B5EF4-FFF2-40B4-BE49-F238E27FC236}">
                <a16:creationId xmlns:a16="http://schemas.microsoft.com/office/drawing/2014/main" id="{523A196F-586D-C977-0BA5-399B4E251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702" y="202804"/>
            <a:ext cx="2743200" cy="1624818"/>
          </a:xfrm>
          <a:prstGeom prst="rect">
            <a:avLst/>
          </a:prstGeom>
        </p:spPr>
      </p:pic>
      <p:pic>
        <p:nvPicPr>
          <p:cNvPr id="10" name="Picture 10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CD3CA672-1677-B1D2-372D-1F41654147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898" r="-261" b="-463"/>
          <a:stretch/>
        </p:blipFill>
        <p:spPr>
          <a:xfrm>
            <a:off x="3153752" y="4473105"/>
            <a:ext cx="2430916" cy="2041644"/>
          </a:xfrm>
          <a:prstGeom prst="rect">
            <a:avLst/>
          </a:prstGeom>
        </p:spPr>
      </p:pic>
      <p:pic>
        <p:nvPicPr>
          <p:cNvPr id="11" name="Picture 11" descr="A picture containing laying&#10;&#10;Description automatically generated">
            <a:extLst>
              <a:ext uri="{FF2B5EF4-FFF2-40B4-BE49-F238E27FC236}">
                <a16:creationId xmlns:a16="http://schemas.microsoft.com/office/drawing/2014/main" id="{D4FDEF56-7401-9F2F-D420-4658026A3A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2698" y="3666504"/>
            <a:ext cx="2743200" cy="2497422"/>
          </a:xfrm>
          <a:prstGeom prst="rect">
            <a:avLst/>
          </a:prstGeom>
        </p:spPr>
      </p:pic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9D6918E6-A928-4125-3866-3B125651FC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067" y="4612641"/>
            <a:ext cx="2743200" cy="177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95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664E23E2-7440-4E36-A67B-0F88C5F7E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B06949AE-010D-4C18-8AED-7872085A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FF4B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picture containing whiteboard&#10;&#10;Description automatically generated">
            <a:extLst>
              <a:ext uri="{FF2B5EF4-FFF2-40B4-BE49-F238E27FC236}">
                <a16:creationId xmlns:a16="http://schemas.microsoft.com/office/drawing/2014/main" id="{1CB7E447-D0CC-47E6-1489-6C8ADEBF5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101" y="650497"/>
            <a:ext cx="3091941" cy="5571066"/>
          </a:xfrm>
          <a:prstGeom prst="rect">
            <a:avLst/>
          </a:prstGeom>
        </p:spPr>
      </p:pic>
      <p:sp>
        <p:nvSpPr>
          <p:cNvPr id="7" name="Rectangle 11">
            <a:extLst>
              <a:ext uri="{FF2B5EF4-FFF2-40B4-BE49-F238E27FC236}">
                <a16:creationId xmlns:a16="http://schemas.microsoft.com/office/drawing/2014/main" id="{FE54AADB-50C7-4293-94C0-27361A32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FF4B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A picture containing whiteboard&#10;&#10;Description automatically generated">
            <a:extLst>
              <a:ext uri="{FF2B5EF4-FFF2-40B4-BE49-F238E27FC236}">
                <a16:creationId xmlns:a16="http://schemas.microsoft.com/office/drawing/2014/main" id="{0BA0C4F0-ADDA-6E35-53AC-B682E465B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342" y="643467"/>
            <a:ext cx="4011167" cy="55710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8FD0BF-A42E-FC5A-8A52-91A3C0C01CAE}"/>
              </a:ext>
            </a:extLst>
          </p:cNvPr>
          <p:cNvSpPr txBox="1"/>
          <p:nvPr/>
        </p:nvSpPr>
        <p:spPr>
          <a:xfrm>
            <a:off x="477140" y="1039738"/>
            <a:ext cx="1118073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rgbClr val="7030A0"/>
                </a:solidFill>
                <a:latin typeface="Georgia Pro"/>
                <a:cs typeface="Calibri"/>
              </a:rPr>
              <a:t>iPhone</a:t>
            </a:r>
            <a:endParaRPr lang="en-US"/>
          </a:p>
          <a:p>
            <a:endParaRPr lang="en-US">
              <a:cs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55BC954-87BA-32EA-B1F7-E3FD5150CC14}"/>
              </a:ext>
            </a:extLst>
          </p:cNvPr>
          <p:cNvCxnSpPr/>
          <p:nvPr/>
        </p:nvCxnSpPr>
        <p:spPr>
          <a:xfrm>
            <a:off x="1045882" y="1412639"/>
            <a:ext cx="750605" cy="501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F0E8FDC-5EB9-56B5-108B-4F7A2F42EE40}"/>
              </a:ext>
            </a:extLst>
          </p:cNvPr>
          <p:cNvSpPr txBox="1"/>
          <p:nvPr/>
        </p:nvSpPr>
        <p:spPr>
          <a:xfrm>
            <a:off x="6238431" y="1039738"/>
            <a:ext cx="7406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rgbClr val="7030A0"/>
                </a:solidFill>
                <a:latin typeface="Georgia Pro"/>
                <a:cs typeface="Calibri"/>
              </a:rPr>
              <a:t>iPad</a:t>
            </a:r>
            <a:endParaRPr lang="en-US" sz="2000">
              <a:solidFill>
                <a:srgbClr val="7030A0"/>
              </a:solidFill>
              <a:latin typeface="Georgia Pro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F3342C4-5705-D25A-13DD-0FA5A15B9007}"/>
              </a:ext>
            </a:extLst>
          </p:cNvPr>
          <p:cNvCxnSpPr/>
          <p:nvPr/>
        </p:nvCxnSpPr>
        <p:spPr>
          <a:xfrm>
            <a:off x="6608657" y="1456256"/>
            <a:ext cx="458627" cy="337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64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4E48F3-3D7B-716D-4B93-E407D2182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Better Model</a:t>
            </a:r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B155197-D30F-6730-717F-F963E9790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78" y="2514229"/>
            <a:ext cx="9429549" cy="2434946"/>
          </a:xfrm>
          <a:prstGeom prst="rect">
            <a:avLst/>
          </a:prstGeom>
        </p:spPr>
      </p:pic>
      <p:pic>
        <p:nvPicPr>
          <p:cNvPr id="4" name="Picture 4" descr="Shape&#10;&#10;Description automatically generated">
            <a:extLst>
              <a:ext uri="{FF2B5EF4-FFF2-40B4-BE49-F238E27FC236}">
                <a16:creationId xmlns:a16="http://schemas.microsoft.com/office/drawing/2014/main" id="{3ED98BC8-51C3-BBD8-4D18-2F27B4357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6472" y="1573046"/>
            <a:ext cx="2510813" cy="330421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795863C-6881-BCFD-AC71-B6761CA413EA}"/>
              </a:ext>
            </a:extLst>
          </p:cNvPr>
          <p:cNvCxnSpPr/>
          <p:nvPr/>
        </p:nvCxnSpPr>
        <p:spPr>
          <a:xfrm flipV="1">
            <a:off x="2401521" y="4410077"/>
            <a:ext cx="5861" cy="6877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DDDE04-1104-741C-BBA7-CCACD5FCA0C4}"/>
              </a:ext>
            </a:extLst>
          </p:cNvPr>
          <p:cNvCxnSpPr>
            <a:cxnSpLocks/>
          </p:cNvCxnSpPr>
          <p:nvPr/>
        </p:nvCxnSpPr>
        <p:spPr>
          <a:xfrm flipH="1" flipV="1">
            <a:off x="3872765" y="4400307"/>
            <a:ext cx="3908" cy="8245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552DD6-E135-8538-5FF6-303AF1DC16C4}"/>
              </a:ext>
            </a:extLst>
          </p:cNvPr>
          <p:cNvCxnSpPr>
            <a:cxnSpLocks/>
          </p:cNvCxnSpPr>
          <p:nvPr/>
        </p:nvCxnSpPr>
        <p:spPr>
          <a:xfrm flipV="1">
            <a:off x="7129827" y="4068153"/>
            <a:ext cx="5861" cy="10785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A539B81-3B66-A781-DD80-DDC309BECD83}"/>
              </a:ext>
            </a:extLst>
          </p:cNvPr>
          <p:cNvCxnSpPr>
            <a:cxnSpLocks/>
          </p:cNvCxnSpPr>
          <p:nvPr/>
        </p:nvCxnSpPr>
        <p:spPr>
          <a:xfrm>
            <a:off x="4296749" y="2567596"/>
            <a:ext cx="15630" cy="11684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EFB426-CD11-6569-2875-99735A3D984A}"/>
              </a:ext>
            </a:extLst>
          </p:cNvPr>
          <p:cNvCxnSpPr>
            <a:cxnSpLocks/>
          </p:cNvCxnSpPr>
          <p:nvPr/>
        </p:nvCxnSpPr>
        <p:spPr>
          <a:xfrm flipH="1" flipV="1">
            <a:off x="9050457" y="3853230"/>
            <a:ext cx="23446" cy="16255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20667A-2735-AC75-B9A6-A5487A9B42FB}"/>
              </a:ext>
            </a:extLst>
          </p:cNvPr>
          <p:cNvCxnSpPr>
            <a:cxnSpLocks/>
          </p:cNvCxnSpPr>
          <p:nvPr/>
        </p:nvCxnSpPr>
        <p:spPr>
          <a:xfrm flipH="1">
            <a:off x="8601072" y="2802058"/>
            <a:ext cx="785446" cy="6994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7E1E8BC-3206-0BDA-2AC2-47518DAB2904}"/>
              </a:ext>
            </a:extLst>
          </p:cNvPr>
          <p:cNvCxnSpPr>
            <a:cxnSpLocks/>
          </p:cNvCxnSpPr>
          <p:nvPr/>
        </p:nvCxnSpPr>
        <p:spPr>
          <a:xfrm flipV="1">
            <a:off x="11066827" y="2964230"/>
            <a:ext cx="533399" cy="307144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2AEFDDB-4D79-9F34-AF01-2E5AD40869A8}"/>
              </a:ext>
            </a:extLst>
          </p:cNvPr>
          <p:cNvCxnSpPr>
            <a:cxnSpLocks/>
          </p:cNvCxnSpPr>
          <p:nvPr/>
        </p:nvCxnSpPr>
        <p:spPr>
          <a:xfrm>
            <a:off x="9366981" y="1756751"/>
            <a:ext cx="1412629" cy="2110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EEB5B5F-4DDF-2957-E4D5-3A702D99458C}"/>
              </a:ext>
            </a:extLst>
          </p:cNvPr>
          <p:cNvCxnSpPr>
            <a:cxnSpLocks/>
          </p:cNvCxnSpPr>
          <p:nvPr/>
        </p:nvCxnSpPr>
        <p:spPr>
          <a:xfrm>
            <a:off x="9396288" y="2792289"/>
            <a:ext cx="816706" cy="10707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59113C4-1CBE-378D-9D0A-C603237D2D7D}"/>
              </a:ext>
            </a:extLst>
          </p:cNvPr>
          <p:cNvCxnSpPr>
            <a:cxnSpLocks/>
          </p:cNvCxnSpPr>
          <p:nvPr/>
        </p:nvCxnSpPr>
        <p:spPr>
          <a:xfrm flipH="1">
            <a:off x="1049456" y="2772750"/>
            <a:ext cx="785446" cy="6994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3EE7F9F-4CEB-096A-9400-BE7973156364}"/>
              </a:ext>
            </a:extLst>
          </p:cNvPr>
          <p:cNvSpPr txBox="1"/>
          <p:nvPr/>
        </p:nvSpPr>
        <p:spPr>
          <a:xfrm>
            <a:off x="1924538" y="5099539"/>
            <a:ext cx="9573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Foam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156B25-F790-A655-5BB8-1ADB33B9447B}"/>
              </a:ext>
            </a:extLst>
          </p:cNvPr>
          <p:cNvSpPr txBox="1"/>
          <p:nvPr/>
        </p:nvSpPr>
        <p:spPr>
          <a:xfrm>
            <a:off x="2920999" y="5197231"/>
            <a:ext cx="180730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3D Printed Compartment for Circuitry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11BFED-4B8A-DA10-F752-A9D6FE9383D0}"/>
              </a:ext>
            </a:extLst>
          </p:cNvPr>
          <p:cNvSpPr txBox="1"/>
          <p:nvPr/>
        </p:nvSpPr>
        <p:spPr>
          <a:xfrm>
            <a:off x="6222999" y="5119077"/>
            <a:ext cx="180730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Pumps </a:t>
            </a:r>
          </a:p>
          <a:p>
            <a:pPr algn="ctr"/>
            <a:r>
              <a:rPr lang="en-US">
                <a:cs typeface="Calibri"/>
              </a:rPr>
              <a:t>(Massage, Bed Sores, Clots)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FF662D4-6C14-B14E-A981-000DE3E78381}"/>
              </a:ext>
            </a:extLst>
          </p:cNvPr>
          <p:cNvSpPr txBox="1"/>
          <p:nvPr/>
        </p:nvSpPr>
        <p:spPr>
          <a:xfrm>
            <a:off x="8157306" y="5412153"/>
            <a:ext cx="18073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Heating/Cooling Elements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EFF1B2-EF84-5956-16A1-4D8E1161E02A}"/>
              </a:ext>
            </a:extLst>
          </p:cNvPr>
          <p:cNvSpPr txBox="1"/>
          <p:nvPr/>
        </p:nvSpPr>
        <p:spPr>
          <a:xfrm>
            <a:off x="10159998" y="6047153"/>
            <a:ext cx="18073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Heart Rate/ Pulse Ox</a:t>
            </a:r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A079C42-C3C2-2ADC-54F1-700F2D82EAAD}"/>
              </a:ext>
            </a:extLst>
          </p:cNvPr>
          <p:cNvSpPr txBox="1"/>
          <p:nvPr/>
        </p:nvSpPr>
        <p:spPr>
          <a:xfrm>
            <a:off x="8606689" y="2246922"/>
            <a:ext cx="15533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Mattress Exterior</a:t>
            </a:r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158321-7DDB-730C-D60A-1D4407B75F07}"/>
              </a:ext>
            </a:extLst>
          </p:cNvPr>
          <p:cNvSpPr txBox="1"/>
          <p:nvPr/>
        </p:nvSpPr>
        <p:spPr>
          <a:xfrm>
            <a:off x="8215919" y="1572845"/>
            <a:ext cx="15533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Pillow</a:t>
            </a:r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812103-3705-E6D0-84EA-48B9E75908B8}"/>
              </a:ext>
            </a:extLst>
          </p:cNvPr>
          <p:cNvSpPr txBox="1"/>
          <p:nvPr/>
        </p:nvSpPr>
        <p:spPr>
          <a:xfrm>
            <a:off x="3526688" y="2198075"/>
            <a:ext cx="15533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Pressure Pads</a:t>
            </a:r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5774F50-F3F5-E621-8CBC-7C0AA8515A5E}"/>
              </a:ext>
            </a:extLst>
          </p:cNvPr>
          <p:cNvSpPr txBox="1"/>
          <p:nvPr/>
        </p:nvSpPr>
        <p:spPr>
          <a:xfrm>
            <a:off x="1240688" y="2158998"/>
            <a:ext cx="15533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Temperature Sensor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C1D3BD-1080-191E-F33C-4E459C8774E9}"/>
              </a:ext>
            </a:extLst>
          </p:cNvPr>
          <p:cNvSpPr txBox="1"/>
          <p:nvPr/>
        </p:nvSpPr>
        <p:spPr>
          <a:xfrm>
            <a:off x="200233" y="6374101"/>
            <a:ext cx="109546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** Alarm will be connected in app based on pressure, and on metal bed frame if we have time **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212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6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B090B-54B1-3725-3DA5-42599266E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89" y="122994"/>
            <a:ext cx="1052070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Confirmed Circuits</a:t>
            </a:r>
          </a:p>
        </p:txBody>
      </p:sp>
      <p:pic>
        <p:nvPicPr>
          <p:cNvPr id="13" name="Picture 13" descr="Diagram&#10;&#10;Description automatically generated">
            <a:extLst>
              <a:ext uri="{FF2B5EF4-FFF2-40B4-BE49-F238E27FC236}">
                <a16:creationId xmlns:a16="http://schemas.microsoft.com/office/drawing/2014/main" id="{8A3D2428-A73D-5431-EC69-E2E4C4CED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9885" y="189520"/>
            <a:ext cx="3005660" cy="218209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C113C-B61F-D22C-8595-FA5ADA9D90D4}"/>
              </a:ext>
            </a:extLst>
          </p:cNvPr>
          <p:cNvSpPr txBox="1">
            <a:spLocks/>
          </p:cNvSpPr>
          <p:nvPr/>
        </p:nvSpPr>
        <p:spPr>
          <a:xfrm>
            <a:off x="640080" y="1280160"/>
            <a:ext cx="6894576" cy="53439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Calibri"/>
                <a:cs typeface="Calibri"/>
              </a:rPr>
              <a:t>Heartbeat / Pulse Ox Sensor</a:t>
            </a:r>
          </a:p>
          <a:p>
            <a:pPr lvl="2"/>
            <a:r>
              <a:rPr lang="en-US" sz="2800" dirty="0">
                <a:ea typeface="Calibri"/>
                <a:cs typeface="Calibri"/>
              </a:rPr>
              <a:t>Pad Sensor</a:t>
            </a:r>
            <a:endParaRPr lang="en-US" dirty="0">
              <a:ea typeface="Calibri"/>
              <a:cs typeface="Calibri"/>
            </a:endParaRPr>
          </a:p>
          <a:p>
            <a:pPr lvl="2"/>
            <a:r>
              <a:rPr lang="en-US" sz="2600" dirty="0">
                <a:ea typeface="Calibri"/>
                <a:cs typeface="Calibri"/>
              </a:rPr>
              <a:t> create our own pad sensor composed of multiple single sensors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Temperature Sensors</a:t>
            </a:r>
          </a:p>
          <a:p>
            <a:pPr lvl="1"/>
            <a:r>
              <a:rPr lang="en-US" sz="1800" dirty="0">
                <a:ea typeface="+mn-lt"/>
                <a:cs typeface="+mn-lt"/>
              </a:rPr>
              <a:t>Ambient Temperature Sensor for heating </a:t>
            </a:r>
            <a:endParaRPr lang="en-US" sz="1800" dirty="0">
              <a:ea typeface="Calibri"/>
              <a:cs typeface="Calibri"/>
            </a:endParaRPr>
          </a:p>
        </p:txBody>
      </p:sp>
      <p:pic>
        <p:nvPicPr>
          <p:cNvPr id="5" name="Picture 6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B87195A9-86EC-E577-7363-79EB142C1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2905" y="2652307"/>
            <a:ext cx="2942438" cy="1999184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E2236CE2-2D0B-184D-30A2-F0E5F67F55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0987" y="-2160591"/>
            <a:ext cx="2743200" cy="2481481"/>
          </a:xfrm>
          <a:prstGeom prst="rect">
            <a:avLst/>
          </a:prstGeom>
        </p:spPr>
      </p:pic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AB7BF189-2717-BF2A-99DA-508C394BF3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8622" y="4877098"/>
            <a:ext cx="4122013" cy="174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3ECD24-1165-4D85-FB81-0558ABD1E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rgbClr val="8C6D1F"/>
                </a:solidFill>
              </a:rPr>
              <a:t>General Updates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DECCDC-A144-DD31-A7A7-085D03D75B79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F9CF07-72E9-8989-F431-3A3AAA766EC2}"/>
              </a:ext>
            </a:extLst>
          </p:cNvPr>
          <p:cNvSpPr txBox="1"/>
          <p:nvPr/>
        </p:nvSpPr>
        <p:spPr>
          <a:xfrm>
            <a:off x="1265801" y="2493817"/>
            <a:ext cx="5214384" cy="2776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Wingdings"/>
              <a:buChar char="v"/>
            </a:pPr>
            <a: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  <a:t>Waiting for materials to come in</a:t>
            </a:r>
            <a:b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</a:br>
            <a: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  <a:t>	- </a:t>
            </a:r>
            <a:r>
              <a:rPr lang="en-US" sz="2400" dirty="0">
                <a:solidFill>
                  <a:srgbClr val="9F1F1F"/>
                </a:solidFill>
                <a:ea typeface="+mn-lt"/>
                <a:cs typeface="+mn-lt"/>
              </a:rPr>
              <a:t>Orders were finally placed 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400" dirty="0">
              <a:ea typeface="+mn-lt"/>
              <a:cs typeface="+mn-lt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Wingdings,Sans-Serif"/>
              <a:buChar char="v"/>
            </a:pPr>
            <a:endParaRPr lang="en-US" sz="2400" dirty="0">
              <a:ea typeface="+mn-lt"/>
              <a:cs typeface="+mn-lt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Wingdings,Sans-Serif"/>
              <a:buChar char="v"/>
            </a:pPr>
            <a:endParaRPr lang="en-US" sz="2400" dirty="0">
              <a:ea typeface="+mn-lt"/>
              <a:cs typeface="+mn-lt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Wingdings,Sans-Serif"/>
              <a:buChar char="v"/>
            </a:pPr>
            <a:endParaRPr lang="en-US" sz="2400" dirty="0">
              <a:ea typeface="+mn-lt"/>
              <a:cs typeface="+mn-lt"/>
            </a:endParaRPr>
          </a:p>
          <a:p>
            <a:endParaRPr lang="en-US" sz="2400" dirty="0">
              <a:ea typeface="+mn-lt"/>
              <a:cs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F38825-C61C-A8D9-A8CC-A7E29CADB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801" y="3472725"/>
            <a:ext cx="56769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329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48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Arc 50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170679-5C72-DAEE-5098-D561E44A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068" y="45026"/>
            <a:ext cx="7363990" cy="1325563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rgbClr val="8C6D1F"/>
                </a:solidFill>
                <a:ea typeface="Calibri Light"/>
                <a:cs typeface="Calibri Light"/>
              </a:rPr>
              <a:t>Sensor</a:t>
            </a:r>
            <a:br>
              <a:rPr lang="en-US" sz="4800" b="1" dirty="0">
                <a:solidFill>
                  <a:srgbClr val="8C6D1F"/>
                </a:solidFill>
                <a:ea typeface="Calibri Light"/>
                <a:cs typeface="Calibri Light"/>
              </a:rPr>
            </a:br>
            <a:endParaRPr lang="en-US" sz="4800" b="1" dirty="0">
              <a:solidFill>
                <a:srgbClr val="8C6D1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52AB7-23CE-A856-B8D3-BE0C12025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343" y="1944774"/>
            <a:ext cx="6246857" cy="404621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endParaRPr lang="en-US" sz="2400" dirty="0">
              <a:ea typeface="Calibri"/>
              <a:cs typeface="Calibri"/>
            </a:endParaRPr>
          </a:p>
          <a:p>
            <a:r>
              <a:rPr lang="en-US" dirty="0">
                <a:solidFill>
                  <a:srgbClr val="C00000"/>
                </a:solidFill>
                <a:ea typeface="Calibri"/>
                <a:cs typeface="Calibri"/>
              </a:rPr>
              <a:t>Heart Sensor </a:t>
            </a:r>
            <a:endParaRPr lang="en-US" dirty="0">
              <a:solidFill>
                <a:srgbClr val="C00000"/>
              </a:solidFill>
              <a:cs typeface="Calibri"/>
            </a:endParaRPr>
          </a:p>
          <a:p>
            <a:pPr lvl="1"/>
            <a:r>
              <a:rPr lang="en-US" sz="2000" dirty="0">
                <a:solidFill>
                  <a:srgbClr val="1E6936"/>
                </a:solidFill>
                <a:cs typeface="Calibri"/>
              </a:rPr>
              <a:t>Built </a:t>
            </a:r>
            <a:r>
              <a:rPr lang="en-US" sz="2000" dirty="0">
                <a:solidFill>
                  <a:srgbClr val="1E6936"/>
                </a:solidFill>
              </a:rPr>
              <a:t>✔</a:t>
            </a:r>
            <a:endParaRPr lang="en-US" sz="2000" dirty="0">
              <a:solidFill>
                <a:srgbClr val="1E6936"/>
              </a:solidFill>
              <a:cs typeface="Calibri"/>
            </a:endParaRP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Modeled layout 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✔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cs typeface="Calibri"/>
              </a:rPr>
              <a:t>Build sensing pad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cs typeface="Calibri"/>
              </a:rPr>
              <a:t>Validation of numbers (Smart Watch)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 </a:t>
            </a:r>
            <a:r>
              <a:rPr lang="en-US" sz="2000" dirty="0">
                <a:solidFill>
                  <a:srgbClr val="1E6936"/>
                </a:solidFill>
                <a:cs typeface="Calibri"/>
              </a:rPr>
              <a:t> </a:t>
            </a:r>
          </a:p>
          <a:p>
            <a:r>
              <a:rPr lang="en-US" dirty="0">
                <a:solidFill>
                  <a:srgbClr val="C00000"/>
                </a:solidFill>
                <a:ea typeface="Calibri"/>
                <a:cs typeface="Calibri"/>
              </a:rPr>
              <a:t>Pressure Mapping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Modeled layout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 ✔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Building 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Testing</a:t>
            </a:r>
          </a:p>
          <a:p>
            <a:r>
              <a:rPr lang="en-US" sz="2400" dirty="0">
                <a:solidFill>
                  <a:srgbClr val="C00000"/>
                </a:solidFill>
                <a:ea typeface="+mn-lt"/>
                <a:cs typeface="+mn-lt"/>
              </a:rPr>
              <a:t>Heat Sensor</a:t>
            </a:r>
          </a:p>
          <a:p>
            <a:pPr lvl="1"/>
            <a:r>
              <a:rPr lang="en-US" sz="2400" dirty="0">
                <a:solidFill>
                  <a:srgbClr val="1E6936"/>
                </a:solidFill>
                <a:ea typeface="Calibri"/>
                <a:cs typeface="Calibri"/>
              </a:rPr>
              <a:t>Modeled layout</a:t>
            </a:r>
            <a: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  <a:t> ✔</a:t>
            </a:r>
          </a:p>
          <a:p>
            <a:pPr lvl="1"/>
            <a:r>
              <a:rPr lang="en-US" sz="2400" dirty="0">
                <a:solidFill>
                  <a:srgbClr val="1E6936"/>
                </a:solidFill>
                <a:ea typeface="Calibri"/>
                <a:cs typeface="Calibri"/>
              </a:rPr>
              <a:t>Building </a:t>
            </a:r>
            <a: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  <a:t> ✔</a:t>
            </a:r>
            <a:endParaRPr lang="en-US" sz="2400" dirty="0">
              <a:solidFill>
                <a:srgbClr val="1E6936"/>
              </a:solidFill>
              <a:ea typeface="Calibri"/>
              <a:cs typeface="Calibri"/>
            </a:endParaRPr>
          </a:p>
          <a:p>
            <a:pPr lvl="1"/>
            <a:r>
              <a:rPr lang="en-US" sz="2400" dirty="0">
                <a:solidFill>
                  <a:srgbClr val="1E6936"/>
                </a:solidFill>
                <a:ea typeface="Calibri"/>
                <a:cs typeface="Calibri"/>
              </a:rPr>
              <a:t>Testing</a:t>
            </a:r>
            <a:endParaRPr lang="en-US" sz="2400" dirty="0">
              <a:solidFill>
                <a:srgbClr val="C00000"/>
              </a:solidFill>
              <a:ea typeface="+mn-lt"/>
              <a:cs typeface="+mn-lt"/>
            </a:endParaRPr>
          </a:p>
          <a:p>
            <a:r>
              <a:rPr lang="en-US" sz="2400" dirty="0">
                <a:solidFill>
                  <a:srgbClr val="C00000"/>
                </a:solidFill>
                <a:ea typeface="+mn-lt"/>
                <a:cs typeface="+mn-lt"/>
              </a:rPr>
              <a:t>Heated Elements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Modeled Layout ✔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Building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Testing</a:t>
            </a: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pic>
        <p:nvPicPr>
          <p:cNvPr id="6" name="Picture 6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9764D39C-3E8E-5944-0B3D-B041D99A2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04" y="428817"/>
            <a:ext cx="3372952" cy="2936679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6F6A762-9342-05CC-42F4-F81AF6998EDA}"/>
              </a:ext>
            </a:extLst>
          </p:cNvPr>
          <p:cNvGrpSpPr/>
          <p:nvPr/>
        </p:nvGrpSpPr>
        <p:grpSpPr>
          <a:xfrm>
            <a:off x="514829" y="3535466"/>
            <a:ext cx="4612353" cy="2475394"/>
            <a:chOff x="1945801" y="3879066"/>
            <a:chExt cx="8087538" cy="301203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3B16691-F73D-B606-13AB-4EF731A22A84}"/>
                </a:ext>
              </a:extLst>
            </p:cNvPr>
            <p:cNvGrpSpPr/>
            <p:nvPr/>
          </p:nvGrpSpPr>
          <p:grpSpPr>
            <a:xfrm>
              <a:off x="1945801" y="3971457"/>
              <a:ext cx="8087538" cy="2919647"/>
              <a:chOff x="1945801" y="3971457"/>
              <a:chExt cx="8087538" cy="2919647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E0FFFB03-69C4-41E1-1712-919DC96341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51435" y="4045203"/>
                <a:ext cx="6181904" cy="2560206"/>
              </a:xfrm>
              <a:prstGeom prst="rect">
                <a:avLst/>
              </a:prstGeom>
            </p:spPr>
          </p:pic>
          <p:pic>
            <p:nvPicPr>
              <p:cNvPr id="12" name="Picture 11" descr="A picture containing text, electronics&#10;&#10;Description automatically generated">
                <a:extLst>
                  <a:ext uri="{FF2B5EF4-FFF2-40B4-BE49-F238E27FC236}">
                    <a16:creationId xmlns:a16="http://schemas.microsoft.com/office/drawing/2014/main" id="{7BF52853-3FAF-059A-D2A7-B6CDAE6204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-330" r="61184" b="-660"/>
              <a:stretch/>
            </p:blipFill>
            <p:spPr>
              <a:xfrm>
                <a:off x="1945801" y="3971457"/>
                <a:ext cx="1685907" cy="2919647"/>
              </a:xfrm>
              <a:prstGeom prst="rect">
                <a:avLst/>
              </a:prstGeom>
            </p:spPr>
          </p:pic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EB99C4A3-1084-247C-8DD3-304C74E40AC3}"/>
                  </a:ext>
                </a:extLst>
              </p:cNvPr>
              <p:cNvCxnSpPr/>
              <p:nvPr/>
            </p:nvCxnSpPr>
            <p:spPr>
              <a:xfrm>
                <a:off x="3635325" y="6091800"/>
                <a:ext cx="1934577" cy="14538"/>
              </a:xfrm>
              <a:prstGeom prst="straightConnector1">
                <a:avLst/>
              </a:prstGeom>
              <a:ln>
                <a:solidFill>
                  <a:srgbClr val="9313A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9D35B83A-CF73-E80C-0A7F-2BCE89B59E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35324" y="6151958"/>
                <a:ext cx="2024814" cy="4512"/>
              </a:xfrm>
              <a:prstGeom prst="straightConnector1">
                <a:avLst/>
              </a:prstGeom>
              <a:ln>
                <a:solidFill>
                  <a:srgbClr val="9313A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F2B1F056-63AB-A23E-6E41-40FF8366771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569902" y="5955943"/>
                <a:ext cx="5514" cy="130844"/>
              </a:xfrm>
              <a:prstGeom prst="straightConnector1">
                <a:avLst/>
              </a:prstGeom>
              <a:ln>
                <a:solidFill>
                  <a:srgbClr val="9313A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E35BB6F3-8481-BD73-88E1-B34F1841ED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55125" y="5940903"/>
                <a:ext cx="10527" cy="211054"/>
              </a:xfrm>
              <a:prstGeom prst="straightConnector1">
                <a:avLst/>
              </a:prstGeom>
              <a:ln>
                <a:solidFill>
                  <a:srgbClr val="9313A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FAAC1A62-1EA0-3997-4FA1-58E2D0D6C3D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60698" y="6394595"/>
                <a:ext cx="1897814" cy="779"/>
              </a:xfrm>
              <a:prstGeom prst="straightConnector1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5ACC4980-B632-F1E3-E30E-F4C1DB05F4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91905" y="6707581"/>
                <a:ext cx="1744356" cy="15096"/>
              </a:xfrm>
              <a:prstGeom prst="straightConnector1">
                <a:avLst/>
              </a:prstGeom>
              <a:ln>
                <a:solidFill>
                  <a:srgbClr val="FF0000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25F1B906-42B9-7771-84D2-CDC22969EA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130693" y="5992985"/>
                <a:ext cx="5514" cy="707635"/>
              </a:xfrm>
              <a:prstGeom prst="straightConnector1">
                <a:avLst/>
              </a:prstGeom>
              <a:ln>
                <a:solidFill>
                  <a:srgbClr val="FF0000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11D15985-A9B3-9F1B-8E2E-52EE144304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352943" y="5966526"/>
                <a:ext cx="5514" cy="416594"/>
              </a:xfrm>
              <a:prstGeom prst="straightConnector1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227FCE3-90E7-9417-1807-E1489E755606}"/>
                  </a:ext>
                </a:extLst>
              </p:cNvPr>
              <p:cNvSpPr/>
              <p:nvPr/>
            </p:nvSpPr>
            <p:spPr>
              <a:xfrm>
                <a:off x="3268978" y="4469617"/>
                <a:ext cx="498231" cy="5861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1E22555-35A6-5AAA-44D2-453D7FA4942F}"/>
                  </a:ext>
                </a:extLst>
              </p:cNvPr>
              <p:cNvSpPr/>
              <p:nvPr/>
            </p:nvSpPr>
            <p:spPr>
              <a:xfrm>
                <a:off x="7108285" y="4850617"/>
                <a:ext cx="1077057" cy="5861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DF7173C-D3C7-6A57-1C3C-134BB03324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314115" y="4791369"/>
                <a:ext cx="5514" cy="707635"/>
              </a:xfrm>
              <a:prstGeom prst="straightConnector1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B34B8738-96D4-7E12-3625-A35F2BAF5A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431345" y="4791369"/>
                <a:ext cx="5514" cy="707635"/>
              </a:xfrm>
              <a:prstGeom prst="straightConnector1">
                <a:avLst/>
              </a:prstGeom>
              <a:ln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0DAB86-0CE2-9D4A-2B13-B7D83F4789C0}"/>
                </a:ext>
              </a:extLst>
            </p:cNvPr>
            <p:cNvSpPr/>
            <p:nvPr/>
          </p:nvSpPr>
          <p:spPr>
            <a:xfrm>
              <a:off x="5155660" y="4069567"/>
              <a:ext cx="524607" cy="386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BC38B5E-77F5-B870-68B0-7769D8EFB4F9}"/>
                </a:ext>
              </a:extLst>
            </p:cNvPr>
            <p:cNvSpPr/>
            <p:nvPr/>
          </p:nvSpPr>
          <p:spPr>
            <a:xfrm>
              <a:off x="4965159" y="3879066"/>
              <a:ext cx="781782" cy="386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B0A7583-3941-B9D6-0E5B-53128E26674F}"/>
              </a:ext>
            </a:extLst>
          </p:cNvPr>
          <p:cNvSpPr txBox="1"/>
          <p:nvPr/>
        </p:nvSpPr>
        <p:spPr>
          <a:xfrm>
            <a:off x="580189" y="4951663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>
              <a:solidFill>
                <a:srgbClr val="0000FF"/>
              </a:solidFill>
              <a:latin typeface="Arial"/>
              <a:cs typeface="Arial"/>
            </a:endParaRPr>
          </a:p>
        </p:txBody>
      </p:sp>
      <p:pic>
        <p:nvPicPr>
          <p:cNvPr id="2050" name="Picture 2" descr="20 holiday angst memes that are all of us right now | CBC Life">
            <a:extLst>
              <a:ext uri="{FF2B5EF4-FFF2-40B4-BE49-F238E27FC236}">
                <a16:creationId xmlns:a16="http://schemas.microsoft.com/office/drawing/2014/main" id="{0A2DDACD-CBDB-E9FA-931C-54DC997F1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6805" y="3852800"/>
            <a:ext cx="3465195" cy="300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432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13253-00B6-F82A-CE80-099E276B1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23" y="242032"/>
            <a:ext cx="2924908" cy="1325563"/>
          </a:xfrm>
        </p:spPr>
        <p:txBody>
          <a:bodyPr/>
          <a:lstStyle/>
          <a:p>
            <a:r>
              <a:rPr lang="en-US" b="1">
                <a:solidFill>
                  <a:srgbClr val="8C6D1F"/>
                </a:solidFill>
              </a:rPr>
              <a:t>Circuit Diagram</a:t>
            </a:r>
          </a:p>
        </p:txBody>
      </p:sp>
      <p:pic>
        <p:nvPicPr>
          <p:cNvPr id="5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2ED2EBDE-4E5F-A9EF-E8A6-685F30741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582" y="-5566"/>
            <a:ext cx="7834745" cy="686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023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13253-00B6-F82A-CE80-099E276B1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23" y="242032"/>
            <a:ext cx="2924908" cy="1325563"/>
          </a:xfrm>
        </p:spPr>
        <p:txBody>
          <a:bodyPr/>
          <a:lstStyle/>
          <a:p>
            <a:r>
              <a:rPr lang="en-US" b="1">
                <a:solidFill>
                  <a:srgbClr val="8C6D1F"/>
                </a:solidFill>
              </a:rPr>
              <a:t>Circuit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F9557A-C0AA-A018-DCCB-AD4BB574B8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7" t="23239" r="62368" b="46882"/>
          <a:stretch/>
        </p:blipFill>
        <p:spPr>
          <a:xfrm>
            <a:off x="3799444" y="1727332"/>
            <a:ext cx="3810710" cy="3398470"/>
          </a:xfrm>
          <a:prstGeom prst="rect">
            <a:avLst/>
          </a:prstGeom>
        </p:spPr>
      </p:pic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id="{FA6682A2-8B95-A0FC-4394-5AA519CD9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85" y="1466420"/>
            <a:ext cx="2778413" cy="3798165"/>
          </a:xfrm>
          <a:prstGeom prst="rect">
            <a:avLst/>
          </a:prstGeom>
        </p:spPr>
      </p:pic>
      <p:pic>
        <p:nvPicPr>
          <p:cNvPr id="5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F76456A7-8FD0-A9B5-0AA4-FD615636A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6492" y="1571303"/>
            <a:ext cx="3539836" cy="393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7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70679-5C72-DAEE-5098-D561E44A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01677"/>
            <a:ext cx="5102351" cy="1676603"/>
          </a:xfrm>
        </p:spPr>
        <p:txBody>
          <a:bodyPr>
            <a:normAutofit/>
          </a:bodyPr>
          <a:lstStyle/>
          <a:p>
            <a:r>
              <a:rPr lang="en-US">
                <a:latin typeface="Sitka Heading"/>
                <a:ea typeface="Calibri Light"/>
                <a:cs typeface="Calibri Light"/>
              </a:rPr>
              <a:t>Software</a:t>
            </a:r>
            <a:endParaRPr lang="en-US">
              <a:latin typeface="Sitka Heading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52AB7-23CE-A856-B8D3-BE0C12025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71" y="1465966"/>
            <a:ext cx="5102351" cy="492790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/>
            <a:r>
              <a:rPr lang="en-US" sz="2000">
                <a:latin typeface="Georgia Pro"/>
                <a:cs typeface="Calibri"/>
              </a:rPr>
              <a:t>Created App UI</a:t>
            </a:r>
          </a:p>
          <a:p>
            <a:pPr marL="457200" indent="-457200"/>
            <a:endParaRPr lang="en-US" sz="2000">
              <a:latin typeface="Georgia Pro"/>
              <a:cs typeface="Calibri"/>
            </a:endParaRPr>
          </a:p>
          <a:p>
            <a:pPr marL="457200" indent="-457200"/>
            <a:r>
              <a:rPr lang="en-US" sz="2000">
                <a:latin typeface="Georgia Pro"/>
                <a:cs typeface="Calibri"/>
              </a:rPr>
              <a:t>Created a Bluetooth management library in App based on </a:t>
            </a:r>
            <a:r>
              <a:rPr lang="en-US" sz="2000" err="1">
                <a:latin typeface="Georgia Pro"/>
                <a:cs typeface="Calibri"/>
              </a:rPr>
              <a:t>CoreBluetooth</a:t>
            </a:r>
            <a:endParaRPr lang="en-US" sz="2000">
              <a:latin typeface="Georgia Pro"/>
              <a:cs typeface="Calibri"/>
            </a:endParaRPr>
          </a:p>
          <a:p>
            <a:pPr marL="457200" indent="-457200"/>
            <a:endParaRPr lang="en-US" sz="2000">
              <a:latin typeface="Georgia Pro"/>
              <a:cs typeface="Calibri"/>
            </a:endParaRPr>
          </a:p>
          <a:p>
            <a:pPr marL="457200" indent="-457200"/>
            <a:r>
              <a:rPr lang="en-US" sz="2000">
                <a:latin typeface="Georgia Pro"/>
                <a:cs typeface="Calibri"/>
              </a:rPr>
              <a:t>Used library to establish Central Manager in the app to receive signals</a:t>
            </a:r>
          </a:p>
          <a:p>
            <a:pPr marL="457200" indent="-457200"/>
            <a:endParaRPr lang="en-US" sz="2000">
              <a:latin typeface="Georgia Pro"/>
              <a:cs typeface="Calibri"/>
            </a:endParaRPr>
          </a:p>
          <a:p>
            <a:pPr marL="457200" indent="-457200"/>
            <a:r>
              <a:rPr lang="en-US" sz="2000">
                <a:latin typeface="Georgia Pro"/>
                <a:cs typeface="Calibri"/>
              </a:rPr>
              <a:t>Established peripheral commands to find, analyze and communicate with correct service of BLE module</a:t>
            </a:r>
          </a:p>
          <a:p>
            <a:pPr marL="457200" indent="-457200"/>
            <a:endParaRPr lang="en-US" sz="2000">
              <a:latin typeface="Georgia Pro"/>
              <a:cs typeface="Calibri"/>
            </a:endParaRPr>
          </a:p>
          <a:p>
            <a:pPr marL="457200" indent="-457200"/>
            <a:r>
              <a:rPr lang="en-US" sz="2000">
                <a:latin typeface="Georgia Pro"/>
                <a:cs typeface="Calibri"/>
              </a:rPr>
              <a:t>App receives and processes data every 100ms</a:t>
            </a:r>
          </a:p>
          <a:p>
            <a:pPr marL="0" indent="0">
              <a:buNone/>
            </a:pPr>
            <a:r>
              <a:rPr lang="en-US" sz="2000">
                <a:latin typeface="Georgia Pro"/>
                <a:cs typeface="Calibri"/>
              </a:rPr>
              <a:t>To do: Compare data with Smart Watch </a:t>
            </a:r>
            <a:endParaRPr lang="en-US" sz="2000">
              <a:cs typeface="Calibri" panose="020F0502020204030204"/>
            </a:endParaRPr>
          </a:p>
          <a:p>
            <a:pPr marL="457200" lvl="1" indent="0">
              <a:buNone/>
            </a:pPr>
            <a:endParaRPr lang="en-US">
              <a:latin typeface="Calibri" panose="020F0502020204030204"/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5B82D5-A8BB-45BF-BED8-C7B206892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0112" y="0"/>
            <a:ext cx="5961888" cy="6858000"/>
          </a:xfrm>
          <a:prstGeom prst="rect">
            <a:avLst/>
          </a:prstGeom>
          <a:solidFill>
            <a:srgbClr val="484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296C61EC-FBF4-4216-BE67-6C864D30A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9984" y="484633"/>
            <a:ext cx="4846320" cy="2743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8D67B2B-3AF1-EEDC-E275-341D70E74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259" y="694945"/>
            <a:ext cx="3258058" cy="2322576"/>
          </a:xfrm>
          <a:prstGeom prst="rect">
            <a:avLst/>
          </a:prstGeom>
        </p:spPr>
      </p:pic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39D6C490-0229-4573-9696-B73E5B3A9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9984" y="3511296"/>
            <a:ext cx="4846320" cy="2743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text, person, music, person&#10;&#10;Description automatically generated">
            <a:extLst>
              <a:ext uri="{FF2B5EF4-FFF2-40B4-BE49-F238E27FC236}">
                <a16:creationId xmlns:a16="http://schemas.microsoft.com/office/drawing/2014/main" id="{C70BDB9D-A190-AFE9-FA59-AF04B76B1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0892" y="3721608"/>
            <a:ext cx="3282792" cy="2322576"/>
          </a:xfrm>
          <a:prstGeom prst="rect">
            <a:avLst/>
          </a:prstGeom>
          <a:effectLst/>
        </p:spPr>
      </p:pic>
      <p:pic>
        <p:nvPicPr>
          <p:cNvPr id="6" name="Picture 6" descr="A picture containing tool&#10;&#10;Description automatically generated">
            <a:extLst>
              <a:ext uri="{FF2B5EF4-FFF2-40B4-BE49-F238E27FC236}">
                <a16:creationId xmlns:a16="http://schemas.microsoft.com/office/drawing/2014/main" id="{7C14F14A-F870-A8FD-BA53-1578471450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2340000">
            <a:off x="9516850" y="5370415"/>
            <a:ext cx="673716" cy="67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27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170679-5C72-DAEE-5098-D561E44A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83005"/>
            <a:ext cx="6986015" cy="1776484"/>
          </a:xfrm>
        </p:spPr>
        <p:txBody>
          <a:bodyPr anchor="b">
            <a:normAutofit/>
          </a:bodyPr>
          <a:lstStyle/>
          <a:p>
            <a:r>
              <a:rPr lang="en-US" sz="5400">
                <a:ea typeface="Calibri Light"/>
                <a:cs typeface="Calibri Light"/>
              </a:rPr>
              <a:t>Next Steps</a:t>
            </a:r>
            <a:endParaRPr lang="en-US" sz="5400"/>
          </a:p>
        </p:txBody>
      </p:sp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72D6F3C3-8F59-7F53-689F-02DD89FC4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409" y="284357"/>
            <a:ext cx="3532036" cy="1845488"/>
          </a:xfrm>
          <a:prstGeom prst="rect">
            <a:avLst/>
          </a:prstGeom>
        </p:spPr>
      </p:pic>
      <p:sp>
        <p:nvSpPr>
          <p:cNvPr id="45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31569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3E4C4DC-BE23-1C28-CBEB-8D3D66B91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4837" y="2310086"/>
            <a:ext cx="1902906" cy="1890220"/>
          </a:xfrm>
          <a:prstGeom prst="rect">
            <a:avLst/>
          </a:prstGeom>
        </p:spPr>
      </p:pic>
      <p:pic>
        <p:nvPicPr>
          <p:cNvPr id="6" name="Picture 6" descr="A picture containing text, orange, clipart&#10;&#10;Description automatically generated">
            <a:extLst>
              <a:ext uri="{FF2B5EF4-FFF2-40B4-BE49-F238E27FC236}">
                <a16:creationId xmlns:a16="http://schemas.microsoft.com/office/drawing/2014/main" id="{2BFCD433-F8E9-F481-EAF9-90DC23A0BC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6095" y="4358181"/>
            <a:ext cx="3360391" cy="1890220"/>
          </a:xfrm>
          <a:prstGeom prst="rect">
            <a:avLst/>
          </a:prstGeom>
        </p:spPr>
      </p:pic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32EA22EE-ACA7-5CC0-A4C6-FDEBD917FE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436296"/>
              </p:ext>
            </p:extLst>
          </p:nvPr>
        </p:nvGraphicFramePr>
        <p:xfrm>
          <a:off x="612648" y="2504819"/>
          <a:ext cx="7342090" cy="4013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752595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A15B08-C810-A77B-C3F2-CD054CF36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379" y="1073021"/>
            <a:ext cx="9369700" cy="403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91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3ED4E24D-9123-CE2B-2911-8E7E94272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54" y="0"/>
            <a:ext cx="112688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03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ED1C404E190149B5D14546B0B28A37" ma:contentTypeVersion="5" ma:contentTypeDescription="Create a new document." ma:contentTypeScope="" ma:versionID="31bbca0a2f2495ff516517d77de017e3">
  <xsd:schema xmlns:xsd="http://www.w3.org/2001/XMLSchema" xmlns:xs="http://www.w3.org/2001/XMLSchema" xmlns:p="http://schemas.microsoft.com/office/2006/metadata/properties" xmlns:ns2="c7505787-51f2-4164-b27b-830b82589867" targetNamespace="http://schemas.microsoft.com/office/2006/metadata/properties" ma:root="true" ma:fieldsID="e9db609aa467c43798af526aa3c5c368" ns2:_="">
    <xsd:import namespace="c7505787-51f2-4164-b27b-830b8258986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505787-51f2-4164-b27b-830b825898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AF4CE5D-9AEE-43F8-9D1A-3FE5DEA51091}">
  <ds:schemaRefs>
    <ds:schemaRef ds:uri="c7505787-51f2-4164-b27b-830b8258986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A318850-76D2-4265-9C14-74B76A2DC0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E42FB7B-A012-454A-8096-43D7455C26BB}">
  <ds:schemaRefs>
    <ds:schemaRef ds:uri="c7505787-51f2-4164-b27b-830b8258986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306</Words>
  <Application>Microsoft Office PowerPoint</Application>
  <PresentationFormat>Widescreen</PresentationFormat>
  <Paragraphs>85</Paragraphs>
  <Slides>14</Slides>
  <Notes>4</Notes>
  <HiddenSlides>5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Skin-market-sans</vt:lpstr>
      <vt:lpstr>Wingdings,Sans-Serif</vt:lpstr>
      <vt:lpstr>Arial</vt:lpstr>
      <vt:lpstr>Calibri</vt:lpstr>
      <vt:lpstr>Calibri Light</vt:lpstr>
      <vt:lpstr>Copperplate Gothic Light</vt:lpstr>
      <vt:lpstr>Georgia Pro</vt:lpstr>
      <vt:lpstr>Sitka Heading</vt:lpstr>
      <vt:lpstr>Wingdings</vt:lpstr>
      <vt:lpstr>office theme</vt:lpstr>
      <vt:lpstr>PowerPoint Presentation</vt:lpstr>
      <vt:lpstr>General Updates</vt:lpstr>
      <vt:lpstr>Sensor </vt:lpstr>
      <vt:lpstr>Circuit Diagram</vt:lpstr>
      <vt:lpstr>Circuit Diagram</vt:lpstr>
      <vt:lpstr>Software</vt:lpstr>
      <vt:lpstr>Next Steps</vt:lpstr>
      <vt:lpstr>PowerPoint Presentation</vt:lpstr>
      <vt:lpstr>PowerPoint Presentation</vt:lpstr>
      <vt:lpstr>PowerPoint Presentation</vt:lpstr>
      <vt:lpstr>Sensors</vt:lpstr>
      <vt:lpstr>PowerPoint Presentation</vt:lpstr>
      <vt:lpstr>Better Model</vt:lpstr>
      <vt:lpstr>Confirmed Circuits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Marko Vukasinovic</dc:creator>
  <cp:lastModifiedBy>Marko</cp:lastModifiedBy>
  <cp:revision>8</cp:revision>
  <dcterms:created xsi:type="dcterms:W3CDTF">2022-09-07T20:35:30Z</dcterms:created>
  <dcterms:modified xsi:type="dcterms:W3CDTF">2022-12-07T20:59:02Z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0x010100D4ED1C404E190149B5D14546B0B28A37</vt:lpwstr>
  </property>
</Properties>
</file>